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0"/>
  </p:notesMasterIdLst>
  <p:sldIdLst>
    <p:sldId id="258" r:id="rId5"/>
    <p:sldId id="259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64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5076" autoAdjust="0"/>
  </p:normalViewPr>
  <p:slideViewPr>
    <p:cSldViewPr snapToGrid="0">
      <p:cViewPr varScale="1">
        <p:scale>
          <a:sx n="55" d="100"/>
          <a:sy n="55" d="100"/>
        </p:scale>
        <p:origin x="65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edmondhsptsa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edmondhsptsa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C6B65-95C9-461B-943F-3B93E17A230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CB11A6-75B6-466C-8483-34BED457E9D6}">
      <dgm:prSet/>
      <dgm:spPr/>
      <dgm:t>
        <a:bodyPr/>
        <a:lstStyle/>
        <a:p>
          <a:r>
            <a:rPr lang="en-US" dirty="0"/>
            <a:t>Your membership helps </a:t>
          </a:r>
          <a:r>
            <a:rPr lang="en-US" dirty="0">
              <a:latin typeface="Gill Sans MT" panose="020B0502020104020203"/>
            </a:rPr>
            <a:t>support</a:t>
          </a:r>
          <a:r>
            <a:rPr lang="en-US" dirty="0"/>
            <a:t> school programs for students, teachers, and families</a:t>
          </a:r>
        </a:p>
      </dgm:t>
    </dgm:pt>
    <dgm:pt modelId="{2473B024-B073-4594-8FF7-FC99D67BC6C6}" type="parTrans" cxnId="{10EFCF45-F129-4EB0-8D20-CA570CA7CBD8}">
      <dgm:prSet/>
      <dgm:spPr/>
      <dgm:t>
        <a:bodyPr/>
        <a:lstStyle/>
        <a:p>
          <a:endParaRPr lang="en-US"/>
        </a:p>
      </dgm:t>
    </dgm:pt>
    <dgm:pt modelId="{43957ABD-4473-4039-A8EB-4E3BE7AD793E}" type="sibTrans" cxnId="{10EFCF45-F129-4EB0-8D20-CA570CA7CBD8}">
      <dgm:prSet/>
      <dgm:spPr/>
      <dgm:t>
        <a:bodyPr/>
        <a:lstStyle/>
        <a:p>
          <a:endParaRPr lang="en-US"/>
        </a:p>
      </dgm:t>
    </dgm:pt>
    <dgm:pt modelId="{FD0D912A-370A-4AD9-809C-E629405B0D21}">
      <dgm:prSet/>
      <dgm:spPr/>
      <dgm:t>
        <a:bodyPr/>
        <a:lstStyle/>
        <a:p>
          <a:r>
            <a:rPr lang="en-US" dirty="0"/>
            <a:t>Every member counts toward representation at the state level, more members = a louder voice in support of our students</a:t>
          </a:r>
        </a:p>
      </dgm:t>
    </dgm:pt>
    <dgm:pt modelId="{13705F66-F545-4CFE-8559-8DD53EA66342}" type="parTrans" cxnId="{8144E5CC-B235-4BD8-A460-11025CE183D0}">
      <dgm:prSet/>
      <dgm:spPr/>
      <dgm:t>
        <a:bodyPr/>
        <a:lstStyle/>
        <a:p>
          <a:endParaRPr lang="en-US"/>
        </a:p>
      </dgm:t>
    </dgm:pt>
    <dgm:pt modelId="{32E6A0E4-2BEA-49F3-BE21-850F205BDB8F}" type="sibTrans" cxnId="{8144E5CC-B235-4BD8-A460-11025CE183D0}">
      <dgm:prSet/>
      <dgm:spPr/>
      <dgm:t>
        <a:bodyPr/>
        <a:lstStyle/>
        <a:p>
          <a:endParaRPr lang="en-US"/>
        </a:p>
      </dgm:t>
    </dgm:pt>
    <dgm:pt modelId="{2E7BDE6D-1FDA-4547-A7B5-864D9356B51A}">
      <dgm:prSet/>
      <dgm:spPr/>
      <dgm:t>
        <a:bodyPr/>
        <a:lstStyle/>
        <a:p>
          <a:r>
            <a:rPr lang="en-US" dirty="0"/>
            <a:t>Get great benefits and discounts including year-round savings with WSPTA partners like Great Wolf Lodge, Seattle Symphony, Office Depot, and many more!</a:t>
          </a:r>
        </a:p>
      </dgm:t>
    </dgm:pt>
    <dgm:pt modelId="{7DEA7267-DDB4-42D8-84E9-00358982E6BA}" type="parTrans" cxnId="{14460C28-5508-49BF-BB66-8FBD0A067137}">
      <dgm:prSet/>
      <dgm:spPr/>
      <dgm:t>
        <a:bodyPr/>
        <a:lstStyle/>
        <a:p>
          <a:endParaRPr lang="en-US"/>
        </a:p>
      </dgm:t>
    </dgm:pt>
    <dgm:pt modelId="{A4B7FCE1-F477-4532-B503-ADC432733C87}" type="sibTrans" cxnId="{14460C28-5508-49BF-BB66-8FBD0A067137}">
      <dgm:prSet/>
      <dgm:spPr/>
      <dgm:t>
        <a:bodyPr/>
        <a:lstStyle/>
        <a:p>
          <a:endParaRPr lang="en-US"/>
        </a:p>
      </dgm:t>
    </dgm:pt>
    <dgm:pt modelId="{09453735-8C71-4599-96FF-E9E9A829E757}">
      <dgm:prSet/>
      <dgm:spPr/>
      <dgm:t>
        <a:bodyPr/>
        <a:lstStyle/>
        <a:p>
          <a:pPr rtl="0"/>
          <a:r>
            <a:rPr lang="en-US" dirty="0"/>
            <a:t>Please join today by stopping by the PTSA table </a:t>
          </a:r>
          <a:r>
            <a:rPr lang="en-US" dirty="0">
              <a:latin typeface="Gill Sans MT" panose="020B0502020104020203"/>
            </a:rPr>
            <a:t>in front</a:t>
          </a:r>
          <a:r>
            <a:rPr lang="en-US" dirty="0"/>
            <a:t> of the office or going online to: </a:t>
          </a:r>
          <a:r>
            <a:rPr lang="en-US" dirty="0">
              <a:solidFill>
                <a:schemeClr val="tx1"/>
              </a:solidFill>
              <a:latin typeface="Gill Sans MT" panose="020B0502020104020203"/>
            </a:rPr>
            <a:t> </a:t>
          </a:r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www.redmondhsptsa.org</a:t>
          </a:r>
          <a:endParaRPr lang="en-US" dirty="0">
            <a:solidFill>
              <a:schemeClr val="tx1"/>
            </a:solidFill>
          </a:endParaRPr>
        </a:p>
      </dgm:t>
    </dgm:pt>
    <dgm:pt modelId="{D0453F33-EB99-400A-8D02-F433F40A39D6}" type="parTrans" cxnId="{F4755F57-0E6B-4748-A892-13C321FBCA21}">
      <dgm:prSet/>
      <dgm:spPr/>
      <dgm:t>
        <a:bodyPr/>
        <a:lstStyle/>
        <a:p>
          <a:endParaRPr lang="en-US"/>
        </a:p>
      </dgm:t>
    </dgm:pt>
    <dgm:pt modelId="{C2F5F81C-5D3F-4694-96E2-4F82060643A9}" type="sibTrans" cxnId="{F4755F57-0E6B-4748-A892-13C321FBCA21}">
      <dgm:prSet/>
      <dgm:spPr/>
      <dgm:t>
        <a:bodyPr/>
        <a:lstStyle/>
        <a:p>
          <a:endParaRPr lang="en-US"/>
        </a:p>
      </dgm:t>
    </dgm:pt>
    <dgm:pt modelId="{32A29C18-C87F-43BD-A10E-40CAD5549227}" type="pres">
      <dgm:prSet presAssocID="{689C6B65-95C9-461B-943F-3B93E17A230B}" presName="linear" presStyleCnt="0">
        <dgm:presLayoutVars>
          <dgm:animLvl val="lvl"/>
          <dgm:resizeHandles val="exact"/>
        </dgm:presLayoutVars>
      </dgm:prSet>
      <dgm:spPr/>
    </dgm:pt>
    <dgm:pt modelId="{E79223BA-6048-4FF9-8A54-E5BF6A4F41C8}" type="pres">
      <dgm:prSet presAssocID="{70CB11A6-75B6-466C-8483-34BED457E9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4EA53D7-340B-46A9-A111-0AA7E098737A}" type="pres">
      <dgm:prSet presAssocID="{43957ABD-4473-4039-A8EB-4E3BE7AD793E}" presName="spacer" presStyleCnt="0"/>
      <dgm:spPr/>
    </dgm:pt>
    <dgm:pt modelId="{C823B50A-79C2-45E9-9B39-9E5C397BA31F}" type="pres">
      <dgm:prSet presAssocID="{FD0D912A-370A-4AD9-809C-E629405B0D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446A4D-E40A-40ED-A5C9-EC4DB39F6F02}" type="pres">
      <dgm:prSet presAssocID="{32E6A0E4-2BEA-49F3-BE21-850F205BDB8F}" presName="spacer" presStyleCnt="0"/>
      <dgm:spPr/>
    </dgm:pt>
    <dgm:pt modelId="{6F4E50BC-2343-43B8-88BC-47015E5FBE2C}" type="pres">
      <dgm:prSet presAssocID="{2E7BDE6D-1FDA-4547-A7B5-864D9356B5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BA2EC3-DDC5-4596-8B1D-054925AD043E}" type="pres">
      <dgm:prSet presAssocID="{A4B7FCE1-F477-4532-B503-ADC432733C87}" presName="spacer" presStyleCnt="0"/>
      <dgm:spPr/>
    </dgm:pt>
    <dgm:pt modelId="{9D85AAB4-7948-48B0-B8C3-F8FD36DA3D1D}" type="pres">
      <dgm:prSet presAssocID="{09453735-8C71-4599-96FF-E9E9A829E75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68E9D0E-B6A2-4C27-9450-E879EAEF36BA}" type="presOf" srcId="{70CB11A6-75B6-466C-8483-34BED457E9D6}" destId="{E79223BA-6048-4FF9-8A54-E5BF6A4F41C8}" srcOrd="0" destOrd="0" presId="urn:microsoft.com/office/officeart/2005/8/layout/vList2"/>
    <dgm:cxn modelId="{14460C28-5508-49BF-BB66-8FBD0A067137}" srcId="{689C6B65-95C9-461B-943F-3B93E17A230B}" destId="{2E7BDE6D-1FDA-4547-A7B5-864D9356B51A}" srcOrd="2" destOrd="0" parTransId="{7DEA7267-DDB4-42D8-84E9-00358982E6BA}" sibTransId="{A4B7FCE1-F477-4532-B503-ADC432733C87}"/>
    <dgm:cxn modelId="{10EFCF45-F129-4EB0-8D20-CA570CA7CBD8}" srcId="{689C6B65-95C9-461B-943F-3B93E17A230B}" destId="{70CB11A6-75B6-466C-8483-34BED457E9D6}" srcOrd="0" destOrd="0" parTransId="{2473B024-B073-4594-8FF7-FC99D67BC6C6}" sibTransId="{43957ABD-4473-4039-A8EB-4E3BE7AD793E}"/>
    <dgm:cxn modelId="{F4755F57-0E6B-4748-A892-13C321FBCA21}" srcId="{689C6B65-95C9-461B-943F-3B93E17A230B}" destId="{09453735-8C71-4599-96FF-E9E9A829E757}" srcOrd="3" destOrd="0" parTransId="{D0453F33-EB99-400A-8D02-F433F40A39D6}" sibTransId="{C2F5F81C-5D3F-4694-96E2-4F82060643A9}"/>
    <dgm:cxn modelId="{9D8EF780-3654-4652-A47D-9D63DDD54920}" type="presOf" srcId="{2E7BDE6D-1FDA-4547-A7B5-864D9356B51A}" destId="{6F4E50BC-2343-43B8-88BC-47015E5FBE2C}" srcOrd="0" destOrd="0" presId="urn:microsoft.com/office/officeart/2005/8/layout/vList2"/>
    <dgm:cxn modelId="{BD5A9C84-2969-4415-81C1-34A914BEEC3C}" type="presOf" srcId="{FD0D912A-370A-4AD9-809C-E629405B0D21}" destId="{C823B50A-79C2-45E9-9B39-9E5C397BA31F}" srcOrd="0" destOrd="0" presId="urn:microsoft.com/office/officeart/2005/8/layout/vList2"/>
    <dgm:cxn modelId="{A5B649B7-ED5A-4AC1-8A45-1712A07273F3}" type="presOf" srcId="{09453735-8C71-4599-96FF-E9E9A829E757}" destId="{9D85AAB4-7948-48B0-B8C3-F8FD36DA3D1D}" srcOrd="0" destOrd="0" presId="urn:microsoft.com/office/officeart/2005/8/layout/vList2"/>
    <dgm:cxn modelId="{8144E5CC-B235-4BD8-A460-11025CE183D0}" srcId="{689C6B65-95C9-461B-943F-3B93E17A230B}" destId="{FD0D912A-370A-4AD9-809C-E629405B0D21}" srcOrd="1" destOrd="0" parTransId="{13705F66-F545-4CFE-8559-8DD53EA66342}" sibTransId="{32E6A0E4-2BEA-49F3-BE21-850F205BDB8F}"/>
    <dgm:cxn modelId="{BAB916CF-80E3-40CD-BC25-BAFE2E15DDAD}" type="presOf" srcId="{689C6B65-95C9-461B-943F-3B93E17A230B}" destId="{32A29C18-C87F-43BD-A10E-40CAD5549227}" srcOrd="0" destOrd="0" presId="urn:microsoft.com/office/officeart/2005/8/layout/vList2"/>
    <dgm:cxn modelId="{A144C0FE-CA6F-4D8C-A28D-00810FA688C8}" type="presParOf" srcId="{32A29C18-C87F-43BD-A10E-40CAD5549227}" destId="{E79223BA-6048-4FF9-8A54-E5BF6A4F41C8}" srcOrd="0" destOrd="0" presId="urn:microsoft.com/office/officeart/2005/8/layout/vList2"/>
    <dgm:cxn modelId="{20071B29-7022-4AC4-B1EA-0D0FF580A7AC}" type="presParOf" srcId="{32A29C18-C87F-43BD-A10E-40CAD5549227}" destId="{C4EA53D7-340B-46A9-A111-0AA7E098737A}" srcOrd="1" destOrd="0" presId="urn:microsoft.com/office/officeart/2005/8/layout/vList2"/>
    <dgm:cxn modelId="{03E464D5-4938-4085-A586-36A99FA81FD4}" type="presParOf" srcId="{32A29C18-C87F-43BD-A10E-40CAD5549227}" destId="{C823B50A-79C2-45E9-9B39-9E5C397BA31F}" srcOrd="2" destOrd="0" presId="urn:microsoft.com/office/officeart/2005/8/layout/vList2"/>
    <dgm:cxn modelId="{52EB92BA-9222-4272-B202-CFBF863AF6F3}" type="presParOf" srcId="{32A29C18-C87F-43BD-A10E-40CAD5549227}" destId="{74446A4D-E40A-40ED-A5C9-EC4DB39F6F02}" srcOrd="3" destOrd="0" presId="urn:microsoft.com/office/officeart/2005/8/layout/vList2"/>
    <dgm:cxn modelId="{9ECFD46A-ADB3-4C0E-83B6-0BA9768AEE80}" type="presParOf" srcId="{32A29C18-C87F-43BD-A10E-40CAD5549227}" destId="{6F4E50BC-2343-43B8-88BC-47015E5FBE2C}" srcOrd="4" destOrd="0" presId="urn:microsoft.com/office/officeart/2005/8/layout/vList2"/>
    <dgm:cxn modelId="{DA3CD0A1-B0CB-452D-8F07-1D7EE9C9E7F1}" type="presParOf" srcId="{32A29C18-C87F-43BD-A10E-40CAD5549227}" destId="{08BA2EC3-DDC5-4596-8B1D-054925AD043E}" srcOrd="5" destOrd="0" presId="urn:microsoft.com/office/officeart/2005/8/layout/vList2"/>
    <dgm:cxn modelId="{04CD7EA7-31E7-4D40-B0A0-AE3B135D6BEB}" type="presParOf" srcId="{32A29C18-C87F-43BD-A10E-40CAD5549227}" destId="{9D85AAB4-7948-48B0-B8C3-F8FD36DA3D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223BA-6048-4FF9-8A54-E5BF6A4F41C8}">
      <dsp:nvSpPr>
        <dsp:cNvPr id="0" name=""/>
        <dsp:cNvSpPr/>
      </dsp:nvSpPr>
      <dsp:spPr>
        <a:xfrm>
          <a:off x="0" y="34118"/>
          <a:ext cx="7012370" cy="11148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Your membership helps </a:t>
          </a:r>
          <a:r>
            <a:rPr lang="en-US" sz="2100" kern="1200" dirty="0">
              <a:latin typeface="Gill Sans MT" panose="020B0502020104020203"/>
            </a:rPr>
            <a:t>support</a:t>
          </a:r>
          <a:r>
            <a:rPr lang="en-US" sz="2100" kern="1200" dirty="0"/>
            <a:t> school programs for students, teachers, and families</a:t>
          </a:r>
        </a:p>
      </dsp:txBody>
      <dsp:txXfrm>
        <a:off x="54423" y="88541"/>
        <a:ext cx="6903524" cy="1006017"/>
      </dsp:txXfrm>
    </dsp:sp>
    <dsp:sp modelId="{C823B50A-79C2-45E9-9B39-9E5C397BA31F}">
      <dsp:nvSpPr>
        <dsp:cNvPr id="0" name=""/>
        <dsp:cNvSpPr/>
      </dsp:nvSpPr>
      <dsp:spPr>
        <a:xfrm>
          <a:off x="0" y="1209461"/>
          <a:ext cx="7012370" cy="1114863"/>
        </a:xfrm>
        <a:prstGeom prst="roundRect">
          <a:avLst/>
        </a:prstGeom>
        <a:gradFill rotWithShape="0">
          <a:gsLst>
            <a:gs pos="0">
              <a:schemeClr val="accent2">
                <a:hueOff val="1247632"/>
                <a:satOff val="1769"/>
                <a:lumOff val="6078"/>
                <a:alphaOff val="0"/>
                <a:tint val="98000"/>
                <a:lumMod val="110000"/>
              </a:schemeClr>
            </a:gs>
            <a:gs pos="84000">
              <a:schemeClr val="accent2">
                <a:hueOff val="1247632"/>
                <a:satOff val="1769"/>
                <a:lumOff val="607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Every member counts toward representation at the state level, more members = a louder voice in support of our students</a:t>
          </a:r>
        </a:p>
      </dsp:txBody>
      <dsp:txXfrm>
        <a:off x="54423" y="1263884"/>
        <a:ext cx="6903524" cy="1006017"/>
      </dsp:txXfrm>
    </dsp:sp>
    <dsp:sp modelId="{6F4E50BC-2343-43B8-88BC-47015E5FBE2C}">
      <dsp:nvSpPr>
        <dsp:cNvPr id="0" name=""/>
        <dsp:cNvSpPr/>
      </dsp:nvSpPr>
      <dsp:spPr>
        <a:xfrm>
          <a:off x="0" y="2384805"/>
          <a:ext cx="7012370" cy="1114863"/>
        </a:xfrm>
        <a:prstGeom prst="roundRect">
          <a:avLst/>
        </a:prstGeom>
        <a:gradFill rotWithShape="0">
          <a:gsLst>
            <a:gs pos="0">
              <a:schemeClr val="accent2">
                <a:hueOff val="2495265"/>
                <a:satOff val="3539"/>
                <a:lumOff val="12157"/>
                <a:alphaOff val="0"/>
                <a:tint val="98000"/>
                <a:lumMod val="110000"/>
              </a:schemeClr>
            </a:gs>
            <a:gs pos="84000">
              <a:schemeClr val="accent2">
                <a:hueOff val="2495265"/>
                <a:satOff val="3539"/>
                <a:lumOff val="1215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Get great benefits and discounts including year-round savings with WSPTA partners like Great Wolf Lodge, Seattle Symphony, Office Depot, and many more!</a:t>
          </a:r>
        </a:p>
      </dsp:txBody>
      <dsp:txXfrm>
        <a:off x="54423" y="2439228"/>
        <a:ext cx="6903524" cy="1006017"/>
      </dsp:txXfrm>
    </dsp:sp>
    <dsp:sp modelId="{9D85AAB4-7948-48B0-B8C3-F8FD36DA3D1D}">
      <dsp:nvSpPr>
        <dsp:cNvPr id="0" name=""/>
        <dsp:cNvSpPr/>
      </dsp:nvSpPr>
      <dsp:spPr>
        <a:xfrm>
          <a:off x="0" y="3560149"/>
          <a:ext cx="7012370" cy="1114863"/>
        </a:xfrm>
        <a:prstGeom prst="roundRect">
          <a:avLst/>
        </a:prstGeom>
        <a:gradFill rotWithShape="0">
          <a:gsLst>
            <a:gs pos="0">
              <a:schemeClr val="accent2">
                <a:hueOff val="3742897"/>
                <a:satOff val="5308"/>
                <a:lumOff val="18235"/>
                <a:alphaOff val="0"/>
                <a:tint val="98000"/>
                <a:lumMod val="110000"/>
              </a:schemeClr>
            </a:gs>
            <a:gs pos="84000">
              <a:schemeClr val="accent2">
                <a:hueOff val="3742897"/>
                <a:satOff val="5308"/>
                <a:lumOff val="1823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Please join today by stopping by the PTSA table </a:t>
          </a:r>
          <a:r>
            <a:rPr lang="en-US" sz="2100" kern="1200" dirty="0">
              <a:latin typeface="Gill Sans MT" panose="020B0502020104020203"/>
            </a:rPr>
            <a:t>in front</a:t>
          </a:r>
          <a:r>
            <a:rPr lang="en-US" sz="2100" kern="1200" dirty="0"/>
            <a:t> of the office or going online to: </a:t>
          </a:r>
          <a:r>
            <a:rPr lang="en-US" sz="2100" kern="1200" dirty="0">
              <a:solidFill>
                <a:schemeClr val="tx1"/>
              </a:solidFill>
              <a:latin typeface="Gill Sans MT" panose="020B0502020104020203"/>
            </a:rPr>
            <a:t> </a:t>
          </a:r>
          <a:r>
            <a:rPr lang="en-US" sz="21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www.redmondhsptsa.org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4423" y="3614572"/>
        <a:ext cx="6903524" cy="1006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5F329-1517-406A-A898-C4C3A04CE44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DBD29-943F-482C-9F0F-F04D047C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9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Script:  Welcome to Redmond High School.  On behalf of the PTSA, here is a brief presentation about what we do to support RHS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DBD29-943F-482C-9F0F-F04D047C04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list of just some of our accomplishments last year.  I want to highlight a few major ones: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a few years of working on logistics with the District, we were able to </a:t>
            </a:r>
            <a:r>
              <a:rPr lang="en-US"/>
              <a:t>install 2 water </a:t>
            </a:r>
            <a:r>
              <a:rPr lang="en-US" dirty="0"/>
              <a:t>bottle filling stations.  This was a key initiative for our Sustainability group and reduces single use plastic water bottles.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Multi-year task of sprucing up the plant beds with native, sustainable vegetation took place in the spring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an outdoor tent and ping pong tables to provide space to facilitate student interaction outdoors while we are still dealing with the risks and impacts of  COVID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We also provide donations to RHS Help, have regular staff appreciate events, and provide low cost ACT/SAT practice tests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DBD29-943F-482C-9F0F-F04D047C04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 panose="020F0502020204030204"/>
              </a:rPr>
              <a:t>Membership helps support PTSA programs on a local level for students, teachers, and families and on a state level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Plus, there are benefits of membership as listed here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DBD29-943F-482C-9F0F-F04D047C0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://www.redmondhsptsa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28AD8FBB-D832-4741-BBC7-3C6FA6A2F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82B94989-F40F-4744-9484-5900206FB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55C7E-8576-40F7-B871-F65B65B0A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Redmond High School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Parent Teacher Student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F4850-B511-43C8-9AFC-03C8ABF4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505095"/>
            <a:ext cx="6798608" cy="173365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SUPPORTING connections between home, school, and community</a:t>
            </a:r>
          </a:p>
          <a:p>
            <a:r>
              <a:rPr lang="en-US" sz="2000" dirty="0">
                <a:solidFill>
                  <a:srgbClr val="FFC000"/>
                </a:solidFill>
              </a:rPr>
              <a:t>ENRICHING the learning environment to benefit students, staff, and families.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58632-9D81-4902-9B4B-9B6A9296F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3" y="2712146"/>
            <a:ext cx="3488679" cy="208929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D280C5-C648-B17C-2F7A-4D7E9F417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14855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667D-AC60-4256-96C7-0208B50F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Accomplishments </a:t>
            </a:r>
            <a:br>
              <a:rPr lang="en-US" dirty="0"/>
            </a:br>
            <a:r>
              <a:rPr lang="en-US" dirty="0"/>
              <a:t>2021-2022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FDAB5-936B-402E-A10B-879ABD7CE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0990"/>
            <a:ext cx="5546383" cy="4752474"/>
          </a:xfrm>
        </p:spPr>
        <p:txBody>
          <a:bodyPr anchor="t" anchorCtr="0">
            <a:normAutofit fontScale="92500" lnSpcReduction="10000"/>
          </a:bodyPr>
          <a:lstStyle/>
          <a:p>
            <a:pPr lvl="0"/>
            <a:r>
              <a:rPr lang="en-US" sz="2900" dirty="0"/>
              <a:t>College scholarships for 6 graduating seniors</a:t>
            </a:r>
          </a:p>
          <a:p>
            <a:pPr lvl="0"/>
            <a:r>
              <a:rPr lang="en-US" sz="2900" dirty="0"/>
              <a:t>Water bottle filling stations</a:t>
            </a:r>
          </a:p>
          <a:p>
            <a:pPr lvl="0"/>
            <a:r>
              <a:rPr lang="en-US" sz="2900" dirty="0"/>
              <a:t>Ping pong tables in the courtyard</a:t>
            </a:r>
          </a:p>
          <a:p>
            <a:pPr lvl="0"/>
            <a:r>
              <a:rPr lang="en-US" sz="2900" dirty="0"/>
              <a:t>Outdoor tent </a:t>
            </a:r>
          </a:p>
          <a:p>
            <a:pPr lvl="0"/>
            <a:r>
              <a:rPr lang="en-US" sz="2900" dirty="0"/>
              <a:t>New Cyclorama for PAC</a:t>
            </a:r>
            <a:endParaRPr lang="en-US" sz="2800" dirty="0"/>
          </a:p>
          <a:p>
            <a:pPr lvl="0"/>
            <a:r>
              <a:rPr lang="en-US" sz="2900" dirty="0"/>
              <a:t>Updated non-fiction library books</a:t>
            </a:r>
          </a:p>
          <a:p>
            <a:pPr lvl="0"/>
            <a:r>
              <a:rPr lang="en-US" sz="2900" dirty="0"/>
              <a:t>Beautification of plant beds in front of school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4E547-3655-4D40-8D13-40E009FE0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1900989"/>
            <a:ext cx="5546382" cy="4752475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en-US" sz="2800" dirty="0"/>
              <a:t>Donations to RHS Help fund to help kids and families in need</a:t>
            </a:r>
          </a:p>
          <a:p>
            <a:pPr lvl="0"/>
            <a:r>
              <a:rPr lang="en-US" sz="2800" dirty="0"/>
              <a:t>Emergency response training devices &amp; radio batteries</a:t>
            </a:r>
          </a:p>
          <a:p>
            <a:pPr lvl="0"/>
            <a:r>
              <a:rPr lang="en-US" sz="2800" dirty="0"/>
              <a:t>Reflections Art program </a:t>
            </a:r>
          </a:p>
          <a:p>
            <a:pPr lvl="0"/>
            <a:r>
              <a:rPr lang="en-US" sz="2800" dirty="0"/>
              <a:t>ACT/SAT Practice Tests</a:t>
            </a:r>
          </a:p>
          <a:p>
            <a:r>
              <a:rPr lang="en-US" sz="2800" dirty="0"/>
              <a:t>Staff appreciation events throughout the year</a:t>
            </a:r>
          </a:p>
          <a:p>
            <a:r>
              <a:rPr lang="en-US" sz="2800" dirty="0"/>
              <a:t>Washington State PTA Essay Contest and Game Development Contest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799D9-D4B0-49AF-A41D-23EE2E846ABD}"/>
              </a:ext>
            </a:extLst>
          </p:cNvPr>
          <p:cNvSpPr txBox="1"/>
          <p:nvPr/>
        </p:nvSpPr>
        <p:spPr>
          <a:xfrm>
            <a:off x="6188416" y="737414"/>
            <a:ext cx="4901949" cy="987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Programs and Services Supported by RHS PTSA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B201AF-ABFA-9965-AF4D-77BA6D0FC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28208"/>
      </p:ext>
    </p:extLst>
  </p:cSld>
  <p:clrMapOvr>
    <a:masterClrMapping/>
  </p:clrMapOvr>
  <p:transition spd="slow" advTm="608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6DC969F4-277E-4F95-9ABB-0421358B0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1F241-D178-4011-97F3-913FD055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Benefits of membership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DBB62B70-0FFB-4EBC-A23C-3EE215C7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4F448DF1-A468-4624-99E7-933CC6207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6F7DD6E9-9BF0-44B2-A5B9-1CE2477A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85E2BD0E-96C7-4908-AD02-AD9AC69C9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FD205EED-AC78-5991-D4FD-E8250DD9B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642306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DE17E4-7983-2501-7999-303CEDD88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9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98ED-FA9A-CBC1-958B-3987E907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Get involved!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D92E-4756-83A9-F0E7-0CA3975A1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r>
              <a:rPr lang="en-US" sz="2400" dirty="0"/>
              <a:t>Join today!</a:t>
            </a:r>
          </a:p>
          <a:p>
            <a:r>
              <a:rPr lang="en-US" sz="2400" dirty="0"/>
              <a:t>Pass the Hat fundraiser</a:t>
            </a:r>
          </a:p>
          <a:p>
            <a:r>
              <a:rPr lang="en-US" sz="2400" dirty="0"/>
              <a:t>Join/Chair a committee</a:t>
            </a:r>
          </a:p>
          <a:p>
            <a:pPr marL="0" indent="0">
              <a:buNone/>
            </a:pPr>
            <a:r>
              <a:rPr lang="en-US" sz="2400" b="1" dirty="0"/>
              <a:t>All can be done at </a:t>
            </a:r>
            <a:r>
              <a:rPr lang="en-US" sz="2400" b="1" dirty="0">
                <a:hlinkClick r:id="rId4"/>
              </a:rPr>
              <a:t>www.redmondhsptsa.org</a:t>
            </a:r>
            <a:r>
              <a:rPr lang="en-US" sz="2400" b="1" dirty="0"/>
              <a:t>, at the PTSA table tonight, or using this QR code: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E89B90F8-671E-35EB-AA89-F980B0360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23" y="1876522"/>
            <a:ext cx="4286250" cy="42862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045B32-B7D8-6CF5-B7A0-08218F577F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73236"/>
      </p:ext>
    </p:extLst>
  </p:cSld>
  <p:clrMapOvr>
    <a:masterClrMapping/>
  </p:clrMapOvr>
  <p:transition spd="slow" advTm="23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DD1ED9-7847-4E1F-8455-6A5ECF646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A3DFEF-67D3-4CCE-BFE8-397D542A4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4445D-D137-4867-B463-009D641E9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9343D-682B-4C59-A34A-69D332A71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5C4B5-EFF5-AB97-2653-DBC9D9609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1033389"/>
            <a:ext cx="4826256" cy="4825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Thank you and have a great year!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14C8B-7BF0-5835-63CD-0BB667B75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6372" y="818147"/>
            <a:ext cx="5875628" cy="5847348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2022-2023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Ptsa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Board Members: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</a:rPr>
              <a:t>Branda Andrade, President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</a:rPr>
              <a:t>Roo Hall, Secretary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</a:rPr>
              <a:t>Felice Nightengale, Treasurer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</a:rPr>
              <a:t>Judy Kaethler, VP Communications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</a:rPr>
              <a:t>Meredith Cain, VP Student Programs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</a:rPr>
              <a:t>Satin Brennan, VP Sustainability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</a:rPr>
              <a:t>Lisa Frost, VP Hospitality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</a:rPr>
              <a:t>Pam McBain, VP Volunteers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2000" cap="none" dirty="0">
                <a:solidFill>
                  <a:schemeClr val="accent2">
                    <a:lumMod val="50000"/>
                  </a:schemeClr>
                </a:solidFill>
              </a:rPr>
              <a:t>Becky Mitchell, VP Ways &amp; Means (appointed)</a:t>
            </a:r>
          </a:p>
          <a:p>
            <a:r>
              <a:rPr lang="en-US" sz="2000" b="1" cap="none" dirty="0">
                <a:solidFill>
                  <a:schemeClr val="accent2">
                    <a:lumMod val="50000"/>
                  </a:schemeClr>
                </a:solidFill>
              </a:rPr>
              <a:t>Contact us at [position]@redmondhsptsa.org (e.g., vp_communications@redmondhsptsa.org)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sz="2000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D65138-6CAE-1546-C3C6-4EC8E56EF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43445"/>
      </p:ext>
    </p:extLst>
  </p:cSld>
  <p:clrMapOvr>
    <a:masterClrMapping/>
  </p:clrMapOvr>
  <p:transition spd="slow" advTm="109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941DC27AED34AA7616395481C75F9" ma:contentTypeVersion="12" ma:contentTypeDescription="Create a new document." ma:contentTypeScope="" ma:versionID="72e97a66eba4e942ba6955a46d326d06">
  <xsd:schema xmlns:xsd="http://www.w3.org/2001/XMLSchema" xmlns:xs="http://www.w3.org/2001/XMLSchema" xmlns:p="http://schemas.microsoft.com/office/2006/metadata/properties" xmlns:ns2="46665d24-7806-4e5f-b454-17285a44eafd" xmlns:ns3="a68387e4-cb3b-4f2e-8a13-d59af479c4a2" targetNamespace="http://schemas.microsoft.com/office/2006/metadata/properties" ma:root="true" ma:fieldsID="55344fe2732b2e9d14f1de27fa27b4f0" ns2:_="" ns3:_="">
    <xsd:import namespace="46665d24-7806-4e5f-b454-17285a44eafd"/>
    <xsd:import namespace="a68387e4-cb3b-4f2e-8a13-d59af479c4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65d24-7806-4e5f-b454-17285a44e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387e4-cb3b-4f2e-8a13-d59af479c4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8B04B7-79C9-42A0-B382-C16142CA95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6665d24-7806-4e5f-b454-17285a44eafd"/>
    <ds:schemaRef ds:uri="a68387e4-cb3b-4f2e-8a13-d59af479c4a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492F5A-63E7-47CD-8507-1457FAB8E8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D7471-7E69-4288-B192-04DEB2A301D6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516</Words>
  <Application>Microsoft Office PowerPoint</Application>
  <PresentationFormat>Widescreen</PresentationFormat>
  <Paragraphs>53</Paragraphs>
  <Slides>5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Wingdings 2</vt:lpstr>
      <vt:lpstr>Dividend</vt:lpstr>
      <vt:lpstr>Redmond High School  Parent Teacher Student association</vt:lpstr>
      <vt:lpstr>Major Accomplishments  2021-2022 </vt:lpstr>
      <vt:lpstr>Benefits of membership</vt:lpstr>
      <vt:lpstr>Get involved!</vt:lpstr>
      <vt:lpstr>Thank you and have a great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Redmond High School  Parent Teacher Student association</dc:title>
  <dc:creator>Felice Nightengale</dc:creator>
  <cp:lastModifiedBy>Judy Kaethler</cp:lastModifiedBy>
  <cp:revision>94</cp:revision>
  <dcterms:created xsi:type="dcterms:W3CDTF">2019-09-18T04:28:34Z</dcterms:created>
  <dcterms:modified xsi:type="dcterms:W3CDTF">2022-10-01T23:24:16Z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0x0101004C6941DC27AED34AA7616395481C75F9</vt:lpwstr>
  </property>
  <property fmtid="{D5CDD505-2E9C-101B-9397-08002B2CF9AE}" pid="3" name="Order">
    <vt:r8>43300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